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2.xml" ContentType="application/vnd.openxmlformats-officedocument.them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1.xml" ContentType="application/vnd.openxmlformats-officedocument.presentationml.notesSlide+xml"/>
  <Override PartName="/ppt/tags/tag6.xml" ContentType="application/vnd.openxmlformats-officedocument.presentationml.tags+xml"/>
  <Override PartName="/ppt/notesSlides/notesSlide2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357" r:id="rId4"/>
    <p:sldId id="349" r:id="rId5"/>
    <p:sldId id="358" r:id="rId6"/>
    <p:sldId id="359" r:id="rId7"/>
    <p:sldId id="345" r:id="rId8"/>
    <p:sldId id="360" r:id="rId9"/>
    <p:sldId id="362" r:id="rId10"/>
    <p:sldId id="361" r:id="rId11"/>
    <p:sldId id="364" r:id="rId12"/>
    <p:sldId id="363" r:id="rId13"/>
    <p:sldId id="351" r:id="rId14"/>
    <p:sldId id="353" r:id="rId15"/>
    <p:sldId id="354" r:id="rId1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195" autoAdjust="0"/>
    <p:restoredTop sz="95827" autoAdjust="0"/>
  </p:normalViewPr>
  <p:slideViewPr>
    <p:cSldViewPr snapToGrid="0">
      <p:cViewPr varScale="1">
        <p:scale>
          <a:sx n="86" d="100"/>
          <a:sy n="86" d="100"/>
        </p:scale>
        <p:origin x="224" y="752"/>
      </p:cViewPr>
      <p:guideLst/>
    </p:cSldViewPr>
  </p:slideViewPr>
  <p:notesTextViewPr>
    <p:cViewPr>
      <p:scale>
        <a:sx n="150" d="100"/>
        <a:sy n="15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25A8C7-CC1A-4A08-9B4B-31F43B054C7F}" type="datetimeFigureOut">
              <a:rPr lang="zh-CN" altLang="en-US" smtClean="0"/>
              <a:t>2020/7/18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E1B693-632D-4080-9CF6-EA28B66DC80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89964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</a:rPr>
              <a:t>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608571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E1B693-632D-4080-9CF6-EA28B66DC801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25205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524000" y="1854199"/>
            <a:ext cx="9144000" cy="1655763"/>
          </a:xfrm>
        </p:spPr>
        <p:txBody>
          <a:bodyPr anchor="b">
            <a:normAutofit/>
          </a:bodyPr>
          <a:lstStyle>
            <a:lvl1pPr algn="ctr">
              <a:defRPr sz="7200" b="0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2020/7/18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2020/7/18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2020/7/18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D7636-5BE1-44BC-BB5F-15739D9E18E1}" type="datetimeFigureOut">
              <a:rPr lang="zh-CN" altLang="en-US" smtClean="0"/>
              <a:t>2020/7/18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C0E1D-24C4-406F-9615-DBDA8D2D1F93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5" name="标题 4"/>
          <p:cNvSpPr>
            <a:spLocks noGrp="1"/>
          </p:cNvSpPr>
          <p:nvPr>
            <p:ph type="title" hasCustomPrompt="1"/>
          </p:nvPr>
        </p:nvSpPr>
        <p:spPr>
          <a:xfrm>
            <a:off x="838200" y="2187443"/>
            <a:ext cx="10515600" cy="2483115"/>
          </a:xfrm>
        </p:spPr>
        <p:txBody>
          <a:bodyPr>
            <a:normAutofit/>
          </a:bodyPr>
          <a:lstStyle>
            <a:lvl1pPr algn="ctr">
              <a:defRPr sz="6000" b="0"/>
            </a:lvl1pPr>
          </a:lstStyle>
          <a:p>
            <a:r>
              <a:rPr lang="zh-CN" altLang="en-US" dirty="0"/>
              <a:t>单击此处编辑标题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2020/7/18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anchor="ctr" anchorCtr="0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2020/7/18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3238500" y="2159000"/>
            <a:ext cx="5715000" cy="1382450"/>
          </a:xfrm>
        </p:spPr>
        <p:txBody>
          <a:bodyPr anchor="b" anchorCtr="0">
            <a:normAutofit/>
          </a:bodyPr>
          <a:lstStyle>
            <a:lvl1pPr algn="ctr"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zh-CN" altLang="en-US" dirty="0"/>
              <a:t>编辑标题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D7636-5BE1-44BC-BB5F-15739D9E18E1}" type="datetimeFigureOut">
              <a:rPr lang="zh-CN" altLang="en-US" smtClean="0"/>
              <a:t>2020/7/18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C0E1D-24C4-406F-9615-DBDA8D2D1F93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37" name="内容占位符 36"/>
          <p:cNvSpPr>
            <a:spLocks noGrp="1"/>
          </p:cNvSpPr>
          <p:nvPr>
            <p:ph sz="quarter" idx="13" hasCustomPrompt="1"/>
          </p:nvPr>
        </p:nvSpPr>
        <p:spPr>
          <a:xfrm>
            <a:off x="3238500" y="3733201"/>
            <a:ext cx="5715000" cy="1185937"/>
          </a:xfr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编辑文本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2020/7/18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38200" y="713673"/>
            <a:ext cx="4681654" cy="1428161"/>
          </a:xfrm>
        </p:spPr>
        <p:txBody>
          <a:bodyPr anchor="t" anchorCtr="0">
            <a:normAutofit/>
          </a:bodyPr>
          <a:lstStyle>
            <a:lvl1pPr>
              <a:defRPr sz="3600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642517" y="713673"/>
            <a:ext cx="5711882" cy="54036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8200" y="2313873"/>
            <a:ext cx="4681654" cy="381158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2020/7/18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</p:nvPr>
        </p:nvSpPr>
        <p:spPr>
          <a:xfrm>
            <a:off x="10444898" y="365125"/>
            <a:ext cx="908901" cy="5811838"/>
          </a:xfrm>
        </p:spPr>
        <p:txBody>
          <a:bodyPr vert="eaVert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199" y="365125"/>
            <a:ext cx="9446443" cy="5811838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2020/7/18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2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ags" Target="../tags/tag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8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fld id="{D997B5FA-0921-464F-AAE1-844C04324D75}" type="datetimeFigureOut">
              <a:rPr lang="zh-CN" altLang="en-US" smtClean="0"/>
              <a:t>2020/7/18</a:t>
            </a:fld>
            <a:endParaRPr lang="zh-CN" altLang="en-US" dirty="0"/>
          </a:p>
        </p:txBody>
      </p:sp>
      <p:sp>
        <p:nvSpPr>
          <p:cNvPr id="10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endParaRPr lang="zh-CN" altLang="en-US"/>
          </a:p>
        </p:txBody>
      </p:sp>
      <p:sp>
        <p:nvSpPr>
          <p:cNvPr id="11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KSO_TEMPLATE" hidden="1"/>
          <p:cNvSpPr/>
          <p:nvPr userDrawn="1">
            <p:custDataLst>
              <p:tags r:id="rId1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517842" y="1611630"/>
            <a:ext cx="11156315" cy="1485718"/>
          </a:xfrm>
        </p:spPr>
        <p:txBody>
          <a:bodyPr>
            <a:noAutofit/>
          </a:bodyPr>
          <a:lstStyle/>
          <a:p>
            <a:r>
              <a:rPr lang="en" altLang="zh-CN" sz="4000" b="1" dirty="0"/>
              <a:t>﻿</a:t>
            </a:r>
            <a:r>
              <a:rPr lang="en" altLang="zh-C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﻿﻿ ﻿Highly Efficient Salient Object Detection with</a:t>
            </a:r>
            <a:br>
              <a:rPr lang="en" altLang="zh-C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" altLang="zh-C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100K Parameters</a:t>
            </a:r>
            <a:endParaRPr lang="zh-CN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2A66D61-40C0-8C44-8F80-7D86D653D7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9249" y="3299398"/>
            <a:ext cx="8953500" cy="16383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 txBox="1">
            <a:spLocks/>
          </p:cNvSpPr>
          <p:nvPr/>
        </p:nvSpPr>
        <p:spPr>
          <a:xfrm>
            <a:off x="310978" y="8964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</a:rPr>
              <a:t>Method 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4871598-9B24-FC4A-AACB-1345D5BDD304}"/>
              </a:ext>
            </a:extLst>
          </p:cNvPr>
          <p:cNvSpPr txBox="1"/>
          <p:nvPr/>
        </p:nvSpPr>
        <p:spPr>
          <a:xfrm>
            <a:off x="310978" y="1124774"/>
            <a:ext cx="12160838" cy="669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>
                <a:latin typeface="Times New Roman" panose="02020603050405020304" charset="0"/>
                <a:cs typeface="Times New Roman" panose="02020603050405020304" charset="0"/>
              </a:rPr>
              <a:t>﻿Learnable Channels for </a:t>
            </a:r>
            <a:r>
              <a:rPr lang="en-US" altLang="zh-CN" sz="2800" dirty="0" err="1">
                <a:latin typeface="Times New Roman" panose="02020603050405020304" charset="0"/>
                <a:cs typeface="Times New Roman" panose="02020603050405020304" charset="0"/>
              </a:rPr>
              <a:t>gOctConv</a:t>
            </a:r>
            <a:endParaRPr lang="en-US" altLang="zh-CN" sz="28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0500F733-C732-E048-B8C1-E735A317DC31}"/>
              </a:ext>
            </a:extLst>
          </p:cNvPr>
          <p:cNvSpPr txBox="1"/>
          <p:nvPr/>
        </p:nvSpPr>
        <p:spPr>
          <a:xfrm>
            <a:off x="310978" y="3499867"/>
            <a:ext cx="41507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Using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﻿Dynamic Weight Decay</a:t>
            </a:r>
            <a:endParaRPr kumimoji="1"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AC7C3A8-A141-754B-BA54-1280F2C6E4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717" y="2427074"/>
            <a:ext cx="3225800" cy="9017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44EDC6D-B33A-B245-A5DC-4ED0D03011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1059" y="2671513"/>
            <a:ext cx="4152900" cy="6223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6773C07D-AEA3-2945-A72D-14322D97C5FF}"/>
              </a:ext>
            </a:extLst>
          </p:cNvPr>
          <p:cNvSpPr txBox="1"/>
          <p:nvPr/>
        </p:nvSpPr>
        <p:spPr>
          <a:xfrm>
            <a:off x="310978" y="2081048"/>
            <a:ext cx="29372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Normal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Weight Decay</a:t>
            </a:r>
            <a:endParaRPr kumimoji="1"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C94CDE8E-70AF-4F44-A84D-5C0764E057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457" y="4118337"/>
            <a:ext cx="5181600" cy="6223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95A648A3-8FF4-934A-B18F-5D5BD0E6EE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52945" y="3819085"/>
            <a:ext cx="4000500" cy="1244600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E4B9FE5C-F216-1D4C-AEF3-FDF5C47D279E}"/>
              </a:ext>
            </a:extLst>
          </p:cNvPr>
          <p:cNvSpPr/>
          <p:nvPr/>
        </p:nvSpPr>
        <p:spPr>
          <a:xfrm>
            <a:off x="529652" y="5173458"/>
            <a:ext cx="1113269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﻿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 weights producing large value features are suppressed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giving a compact and stable weights and outputs distribution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51552644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 txBox="1">
            <a:spLocks/>
          </p:cNvSpPr>
          <p:nvPr/>
        </p:nvSpPr>
        <p:spPr>
          <a:xfrm>
            <a:off x="310978" y="8964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</a:rPr>
              <a:t>Method 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4871598-9B24-FC4A-AACB-1345D5BDD304}"/>
              </a:ext>
            </a:extLst>
          </p:cNvPr>
          <p:cNvSpPr txBox="1"/>
          <p:nvPr/>
        </p:nvSpPr>
        <p:spPr>
          <a:xfrm>
            <a:off x="310978" y="1124774"/>
            <a:ext cx="12160838" cy="669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>
                <a:latin typeface="Times New Roman" panose="02020603050405020304" charset="0"/>
                <a:cs typeface="Times New Roman" panose="02020603050405020304" charset="0"/>
              </a:rPr>
              <a:t>﻿Learnable Channels for </a:t>
            </a:r>
            <a:r>
              <a:rPr lang="en-US" altLang="zh-CN" sz="2800" dirty="0" err="1">
                <a:latin typeface="Times New Roman" panose="02020603050405020304" charset="0"/>
                <a:cs typeface="Times New Roman" panose="02020603050405020304" charset="0"/>
              </a:rPr>
              <a:t>gOctConv</a:t>
            </a:r>
            <a:endParaRPr lang="en-US" altLang="zh-CN" sz="28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773C07D-AEA3-2945-A72D-14322D97C5FF}"/>
              </a:ext>
            </a:extLst>
          </p:cNvPr>
          <p:cNvSpPr txBox="1"/>
          <p:nvPr/>
        </p:nvSpPr>
        <p:spPr>
          <a:xfrm>
            <a:off x="465458" y="3198166"/>
            <a:ext cx="102066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﻿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Using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kumimoji="1" lang="en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 weight of </a:t>
            </a:r>
            <a:r>
              <a:rPr kumimoji="1" lang="en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BatchNorm</a:t>
            </a:r>
            <a:r>
              <a:rPr kumimoji="1" lang="en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layer as the indicator of the channel importance</a:t>
            </a:r>
            <a:endParaRPr kumimoji="1"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D127A1E-2128-CE49-9872-9B39E9C054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3063" y="3758506"/>
            <a:ext cx="5238334" cy="298477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D72A53D-593A-7348-A665-BF44F5A747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2797" y="1892991"/>
            <a:ext cx="3937000" cy="1206500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F75ABC32-EF5C-394E-BD65-5FAF6D806670}"/>
              </a:ext>
            </a:extLst>
          </p:cNvPr>
          <p:cNvSpPr/>
          <p:nvPr/>
        </p:nvSpPr>
        <p:spPr>
          <a:xfrm>
            <a:off x="7085559" y="4417350"/>
            <a:ext cx="427698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﻿</a:t>
            </a:r>
            <a:r>
              <a:rPr lang="en-US" altLang="zh-CN" dirty="0"/>
              <a:t>T</a:t>
            </a:r>
            <a:r>
              <a:rPr lang="zh-CN" altLang="en-US" dirty="0"/>
              <a:t>here is a clear gap between important and redundant weights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7F634389-0819-A849-BA50-48015F5C7747}"/>
              </a:ext>
            </a:extLst>
          </p:cNvPr>
          <p:cNvSpPr/>
          <p:nvPr/>
        </p:nvSpPr>
        <p:spPr>
          <a:xfrm>
            <a:off x="7085559" y="5262526"/>
            <a:ext cx="477443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﻿</a:t>
            </a:r>
            <a:r>
              <a:rPr lang="en-US" altLang="zh-CN" dirty="0">
                <a:solidFill>
                  <a:srgbClr val="FF0000"/>
                </a:solidFill>
              </a:rPr>
              <a:t>U</a:t>
            </a:r>
            <a:r>
              <a:rPr lang="zh-CN" altLang="en-US" dirty="0">
                <a:solidFill>
                  <a:srgbClr val="FF0000"/>
                </a:solidFill>
              </a:rPr>
              <a:t>nimportant weights are suppressed to nearly zero </a:t>
            </a:r>
            <a:r>
              <a:rPr lang="zh-CN" altLang="en-US" dirty="0"/>
              <a:t>(wi &lt; 1e−20)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06100823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 txBox="1">
            <a:spLocks/>
          </p:cNvSpPr>
          <p:nvPr/>
        </p:nvSpPr>
        <p:spPr>
          <a:xfrm>
            <a:off x="310978" y="8964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</a:rPr>
              <a:t>Method 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4871598-9B24-FC4A-AACB-1345D5BDD304}"/>
              </a:ext>
            </a:extLst>
          </p:cNvPr>
          <p:cNvSpPr txBox="1"/>
          <p:nvPr/>
        </p:nvSpPr>
        <p:spPr>
          <a:xfrm>
            <a:off x="310978" y="1124774"/>
            <a:ext cx="12160838" cy="669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>
                <a:latin typeface="Times New Roman" panose="02020603050405020304" charset="0"/>
                <a:cs typeface="Times New Roman" panose="02020603050405020304" charset="0"/>
              </a:rPr>
              <a:t>﻿Learnable Channels for </a:t>
            </a:r>
            <a:r>
              <a:rPr lang="en-US" altLang="zh-CN" sz="2800" dirty="0" err="1">
                <a:latin typeface="Times New Roman" panose="02020603050405020304" charset="0"/>
                <a:cs typeface="Times New Roman" panose="02020603050405020304" charset="0"/>
              </a:rPr>
              <a:t>gOctConv</a:t>
            </a:r>
            <a:endParaRPr lang="en-US" altLang="zh-CN" sz="28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09EB846-692F-DC4B-9C8F-AA6887A549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285" y="2089249"/>
            <a:ext cx="10566056" cy="430725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90519306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 txBox="1">
            <a:spLocks/>
          </p:cNvSpPr>
          <p:nvPr/>
        </p:nvSpPr>
        <p:spPr>
          <a:xfrm>
            <a:off x="310978" y="8964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</a:rPr>
              <a:t>Result  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77DAF14-8606-B64A-B564-A4F6768A8A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1587605"/>
            <a:ext cx="11239500" cy="44323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67649726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 txBox="1">
            <a:spLocks/>
          </p:cNvSpPr>
          <p:nvPr/>
        </p:nvSpPr>
        <p:spPr>
          <a:xfrm>
            <a:off x="310978" y="8964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</a:rPr>
              <a:t>Result  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580D411-2A7A-6541-9536-9E169A2CE2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223" y="1415207"/>
            <a:ext cx="3981670" cy="2815767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3B6919A9-CC2E-C44E-B029-314D0F2A73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1882" y="1415207"/>
            <a:ext cx="7009895" cy="511985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78047849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 txBox="1">
            <a:spLocks/>
          </p:cNvSpPr>
          <p:nvPr/>
        </p:nvSpPr>
        <p:spPr>
          <a:xfrm>
            <a:off x="310978" y="8964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</a:rPr>
              <a:t>Ablation</a:t>
            </a:r>
            <a:r>
              <a:rPr lang="zh-CN" altLang="en-US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</a:rPr>
              <a:t>study 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695FF9E-16C9-2349-B8DE-B8BEAEFC07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6480" y="1415207"/>
            <a:ext cx="9059040" cy="28829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CD29ABB9-F1E9-1840-8719-3CF6232F57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6334" y="4646038"/>
            <a:ext cx="8639332" cy="195526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04320598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6419647" y="5576342"/>
            <a:ext cx="22839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Times New Roman" panose="02020603050405020304" charset="0"/>
                <a:cs typeface="Times New Roman" panose="02020603050405020304" charset="0"/>
              </a:rPr>
              <a:t>Origin image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9416699" y="5576342"/>
            <a:ext cx="22839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Times New Roman" panose="02020603050405020304" charset="0"/>
                <a:cs typeface="Times New Roman" panose="02020603050405020304" charset="0"/>
              </a:rPr>
              <a:t>Salient map</a:t>
            </a:r>
          </a:p>
        </p:txBody>
      </p:sp>
      <p:sp>
        <p:nvSpPr>
          <p:cNvPr id="16" name="标题 1"/>
          <p:cNvSpPr>
            <a:spLocks noGrp="1"/>
          </p:cNvSpPr>
          <p:nvPr>
            <p:ph type="title"/>
          </p:nvPr>
        </p:nvSpPr>
        <p:spPr>
          <a:xfrm>
            <a:off x="310978" y="89644"/>
            <a:ext cx="10515600" cy="1325563"/>
          </a:xfrm>
        </p:spPr>
        <p:txBody>
          <a:bodyPr/>
          <a:lstStyle/>
          <a:p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</a:rPr>
              <a:t>Salient detection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F892B63-6D0B-8B41-874D-4B483DA2F726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211618" y="1449000"/>
            <a:ext cx="2700000" cy="19800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736223B-8075-7046-BEC1-9AA99B6C5719}"/>
              </a:ext>
            </a:extLst>
          </p:cNvPr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9000640" y="1449000"/>
            <a:ext cx="2700000" cy="19800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3DE1C2B7-D393-6746-B51D-30E3CEBC4AD5}"/>
              </a:ext>
            </a:extLst>
          </p:cNvPr>
          <p:cNvPicPr preferRelativeResize="0"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6211618" y="3544714"/>
            <a:ext cx="2700000" cy="19800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A4FF5102-6A6A-A44E-BCA2-97C36A1DBDB3}"/>
              </a:ext>
            </a:extLst>
          </p:cNvPr>
          <p:cNvPicPr preferRelativeResize="0"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9000640" y="3537327"/>
            <a:ext cx="2700000" cy="198000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1BCE9CD6-7BC3-6C40-9CB2-E28F7986CDE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32159"/>
          <a:stretch/>
        </p:blipFill>
        <p:spPr>
          <a:xfrm>
            <a:off x="491360" y="1568450"/>
            <a:ext cx="5272858" cy="37211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680306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>
            <a:extLst>
              <a:ext uri="{FF2B5EF4-FFF2-40B4-BE49-F238E27FC236}">
                <a16:creationId xmlns:a16="http://schemas.microsoft.com/office/drawing/2014/main" id="{C79F5194-016C-3B41-BD19-B6F205E54C09}"/>
              </a:ext>
            </a:extLst>
          </p:cNvPr>
          <p:cNvSpPr txBox="1">
            <a:spLocks/>
          </p:cNvSpPr>
          <p:nvPr/>
        </p:nvSpPr>
        <p:spPr>
          <a:xfrm>
            <a:off x="310978" y="8964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﻿Main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Contribution</a:t>
            </a:r>
            <a:endParaRPr lang="en-US" altLang="zh-CN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0A59271-D9AB-0B48-86CB-3AB679B45A65}"/>
              </a:ext>
            </a:extLst>
          </p:cNvPr>
          <p:cNvSpPr/>
          <p:nvPr/>
        </p:nvSpPr>
        <p:spPr>
          <a:xfrm>
            <a:off x="351084" y="1415207"/>
            <a:ext cx="468032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/>
              <a:t>﻿100K Parameters </a:t>
            </a:r>
            <a:r>
              <a:rPr lang="en-US" altLang="zh-CN" sz="2400" dirty="0"/>
              <a:t>Efficient</a:t>
            </a:r>
            <a:r>
              <a:rPr lang="zh-CN" altLang="en-US" sz="2400" dirty="0"/>
              <a:t> </a:t>
            </a:r>
            <a:r>
              <a:rPr lang="en-US" altLang="zh-CN" sz="2400" dirty="0"/>
              <a:t>Model</a:t>
            </a:r>
            <a:endParaRPr lang="zh-CN" altLang="en-US" sz="24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F02D42E1-8893-494A-AE1C-138747D801E5}"/>
              </a:ext>
            </a:extLst>
          </p:cNvPr>
          <p:cNvSpPr/>
          <p:nvPr/>
        </p:nvSpPr>
        <p:spPr>
          <a:xfrm>
            <a:off x="2691244" y="5851638"/>
            <a:ext cx="776687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/>
              <a:t>General</a:t>
            </a:r>
            <a:r>
              <a:rPr lang="zh-CN" altLang="en-US" sz="3200" dirty="0"/>
              <a:t> </a:t>
            </a:r>
            <a:r>
              <a:rPr lang="en-US" altLang="zh-CN" sz="3200" dirty="0"/>
              <a:t>Octave</a:t>
            </a:r>
            <a:r>
              <a:rPr lang="zh-CN" altLang="en-US" sz="3200" dirty="0"/>
              <a:t> </a:t>
            </a:r>
            <a:r>
              <a:rPr lang="en-US" altLang="zh-CN" sz="3200" dirty="0"/>
              <a:t>Conv</a:t>
            </a:r>
            <a:r>
              <a:rPr lang="zh-CN" altLang="en-US" sz="3200" dirty="0"/>
              <a:t> </a:t>
            </a:r>
            <a:r>
              <a:rPr lang="en-US" altLang="zh-CN" sz="3200" dirty="0"/>
              <a:t>+</a:t>
            </a:r>
            <a:r>
              <a:rPr lang="zh-CN" altLang="en-US" sz="3200" dirty="0"/>
              <a:t> </a:t>
            </a:r>
            <a:r>
              <a:rPr lang="en-US" altLang="zh-CN" sz="3200" dirty="0"/>
              <a:t>Pruning</a:t>
            </a:r>
            <a:r>
              <a:rPr lang="zh-CN" altLang="en-US" sz="3200" dirty="0"/>
              <a:t> </a:t>
            </a:r>
            <a:r>
              <a:rPr lang="en-US" altLang="zh-CN" sz="3200" dirty="0"/>
              <a:t>Strategy</a:t>
            </a:r>
            <a:endParaRPr lang="zh-CN" altLang="en-US" sz="3200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6A281BE3-A0A3-5E4D-95EF-D3DFEFB2AF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4583" y="2148682"/>
            <a:ext cx="5682834" cy="3431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325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 txBox="1">
            <a:spLocks/>
          </p:cNvSpPr>
          <p:nvPr/>
        </p:nvSpPr>
        <p:spPr>
          <a:xfrm>
            <a:off x="310978" y="8964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</a:rPr>
              <a:t>Method  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9E1068F-D28A-7340-903E-F987880EABA0}"/>
              </a:ext>
            </a:extLst>
          </p:cNvPr>
          <p:cNvSpPr txBox="1"/>
          <p:nvPr/>
        </p:nvSpPr>
        <p:spPr>
          <a:xfrm>
            <a:off x="310978" y="1124774"/>
            <a:ext cx="12160838" cy="661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" altLang="zh-CN" sz="2800" dirty="0">
                <a:latin typeface="Times New Roman" panose="02020603050405020304" charset="0"/>
                <a:cs typeface="Times New Roman" panose="02020603050405020304" charset="0"/>
              </a:rPr>
              <a:t>Octave Convolution</a:t>
            </a:r>
            <a:endParaRPr lang="en-US" altLang="zh-CN" sz="28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ED45AE7-84F8-524F-8718-D3356739BA9B}"/>
              </a:ext>
            </a:extLst>
          </p:cNvPr>
          <p:cNvSpPr txBox="1"/>
          <p:nvPr/>
        </p:nvSpPr>
        <p:spPr>
          <a:xfrm>
            <a:off x="310978" y="1785981"/>
            <a:ext cx="12160838" cy="5046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" altLang="zh-CN" sz="2000" dirty="0">
                <a:latin typeface="Times New Roman" panose="02020603050405020304" charset="0"/>
                <a:cs typeface="Times New Roman" panose="02020603050405020304" charset="0"/>
              </a:rPr>
              <a:t>﻿Drop an Octave: Reducing Spatial Redundancy in</a:t>
            </a:r>
            <a:r>
              <a:rPr lang="zh-CN" altLang="en-US" sz="20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" altLang="zh-CN" sz="2000" dirty="0">
                <a:latin typeface="Times New Roman" panose="02020603050405020304" charset="0"/>
                <a:cs typeface="Times New Roman" panose="02020603050405020304" charset="0"/>
              </a:rPr>
              <a:t>Convolutional Neural Networks with Octave Convolution</a:t>
            </a:r>
            <a:endParaRPr lang="en-US" altLang="zh-CN" sz="20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E43B02D-F9CC-E843-8F5E-43ED533BFB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753" y="2661380"/>
            <a:ext cx="4922002" cy="3509782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5C50180A-FB2C-384B-8B0C-A0E6CC9D94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7741" y="2736986"/>
            <a:ext cx="5953317" cy="335856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92411999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 txBox="1">
            <a:spLocks/>
          </p:cNvSpPr>
          <p:nvPr/>
        </p:nvSpPr>
        <p:spPr>
          <a:xfrm>
            <a:off x="310978" y="8964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</a:rPr>
              <a:t>Method  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9E1068F-D28A-7340-903E-F987880EABA0}"/>
              </a:ext>
            </a:extLst>
          </p:cNvPr>
          <p:cNvSpPr txBox="1"/>
          <p:nvPr/>
        </p:nvSpPr>
        <p:spPr>
          <a:xfrm>
            <a:off x="310978" y="1124774"/>
            <a:ext cx="12160838" cy="661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" altLang="zh-CN" sz="2800" dirty="0">
                <a:latin typeface="Times New Roman" panose="02020603050405020304" charset="0"/>
                <a:cs typeface="Times New Roman" panose="02020603050405020304" charset="0"/>
              </a:rPr>
              <a:t>Octave Convolution</a:t>
            </a:r>
            <a:endParaRPr lang="en-US" altLang="zh-CN" sz="28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ED45AE7-84F8-524F-8718-D3356739BA9B}"/>
              </a:ext>
            </a:extLst>
          </p:cNvPr>
          <p:cNvSpPr txBox="1"/>
          <p:nvPr/>
        </p:nvSpPr>
        <p:spPr>
          <a:xfrm>
            <a:off x="310978" y="1785981"/>
            <a:ext cx="12160838" cy="5046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" altLang="zh-CN" sz="2000" dirty="0">
                <a:latin typeface="Times New Roman" panose="02020603050405020304" charset="0"/>
                <a:cs typeface="Times New Roman" panose="02020603050405020304" charset="0"/>
              </a:rPr>
              <a:t>﻿Drop an Octave: Reducing Spatial Redundancy in</a:t>
            </a:r>
            <a:r>
              <a:rPr lang="zh-CN" altLang="en-US" sz="20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" altLang="zh-CN" sz="2000" dirty="0">
                <a:latin typeface="Times New Roman" panose="02020603050405020304" charset="0"/>
                <a:cs typeface="Times New Roman" panose="02020603050405020304" charset="0"/>
              </a:rPr>
              <a:t>Convolutional Neural Networks with Octave Convolution</a:t>
            </a:r>
            <a:endParaRPr lang="en-US" altLang="zh-CN" sz="20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C50180A-FB2C-384B-8B0C-A0E6CC9D94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7741" y="2736986"/>
            <a:ext cx="5953317" cy="3358569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36F7C5F2-DF02-6349-B4E4-B68600223B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978" y="2661380"/>
            <a:ext cx="5030803" cy="354386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36880868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 txBox="1">
            <a:spLocks/>
          </p:cNvSpPr>
          <p:nvPr/>
        </p:nvSpPr>
        <p:spPr>
          <a:xfrm>
            <a:off x="310978" y="8964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</a:rPr>
              <a:t>Method  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9E1068F-D28A-7340-903E-F987880EABA0}"/>
              </a:ext>
            </a:extLst>
          </p:cNvPr>
          <p:cNvSpPr txBox="1"/>
          <p:nvPr/>
        </p:nvSpPr>
        <p:spPr>
          <a:xfrm>
            <a:off x="310978" y="1124774"/>
            <a:ext cx="12160838" cy="661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" altLang="zh-CN" sz="2800" dirty="0">
                <a:latin typeface="Times New Roman" panose="02020603050405020304" charset="0"/>
                <a:cs typeface="Times New Roman" panose="02020603050405020304" charset="0"/>
              </a:rPr>
              <a:t>Octave Convolution</a:t>
            </a:r>
            <a:endParaRPr lang="en-US" altLang="zh-CN" sz="28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ED45AE7-84F8-524F-8718-D3356739BA9B}"/>
              </a:ext>
            </a:extLst>
          </p:cNvPr>
          <p:cNvSpPr txBox="1"/>
          <p:nvPr/>
        </p:nvSpPr>
        <p:spPr>
          <a:xfrm>
            <a:off x="310978" y="1785981"/>
            <a:ext cx="12160838" cy="5046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" altLang="zh-CN" sz="2000" dirty="0">
                <a:latin typeface="Times New Roman" panose="02020603050405020304" charset="0"/>
                <a:cs typeface="Times New Roman" panose="02020603050405020304" charset="0"/>
              </a:rPr>
              <a:t>﻿Drop an Octave: Reducing Spatial Redundancy in</a:t>
            </a:r>
            <a:r>
              <a:rPr lang="zh-CN" altLang="en-US" sz="20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" altLang="zh-CN" sz="2000" dirty="0">
                <a:latin typeface="Times New Roman" panose="02020603050405020304" charset="0"/>
                <a:cs typeface="Times New Roman" panose="02020603050405020304" charset="0"/>
              </a:rPr>
              <a:t>Convolutional Neural Networks with Octave Convolution</a:t>
            </a:r>
            <a:endParaRPr lang="en-US" altLang="zh-CN" sz="20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C50180A-FB2C-384B-8B0C-A0E6CC9D94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7741" y="2736986"/>
            <a:ext cx="5953317" cy="3358569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A867441E-459B-4547-A0FA-7051CBE9F546}"/>
              </a:ext>
            </a:extLst>
          </p:cNvPr>
          <p:cNvSpPr txBox="1"/>
          <p:nvPr/>
        </p:nvSpPr>
        <p:spPr>
          <a:xfrm>
            <a:off x="570942" y="3429000"/>
            <a:ext cx="385115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Problem:</a:t>
            </a:r>
          </a:p>
          <a:p>
            <a:r>
              <a:rPr kumimoji="1"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Only</a:t>
            </a:r>
            <a:r>
              <a:rPr kumimoji="1"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two-scales within a stage can not introduce enough</a:t>
            </a:r>
          </a:p>
          <a:p>
            <a:r>
              <a:rPr kumimoji="1" lang="en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multi-scale information</a:t>
            </a:r>
            <a:endParaRPr kumimoji="1"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5912238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 txBox="1">
            <a:spLocks/>
          </p:cNvSpPr>
          <p:nvPr/>
        </p:nvSpPr>
        <p:spPr>
          <a:xfrm>
            <a:off x="310978" y="8964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</a:rPr>
              <a:t>Method 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4871598-9B24-FC4A-AACB-1345D5BDD304}"/>
              </a:ext>
            </a:extLst>
          </p:cNvPr>
          <p:cNvSpPr txBox="1"/>
          <p:nvPr/>
        </p:nvSpPr>
        <p:spPr>
          <a:xfrm>
            <a:off x="310978" y="1124774"/>
            <a:ext cx="12160838" cy="661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>
                <a:latin typeface="Times New Roman" panose="02020603050405020304" charset="0"/>
                <a:cs typeface="Times New Roman" panose="02020603050405020304" charset="0"/>
              </a:rPr>
              <a:t>General</a:t>
            </a:r>
            <a:r>
              <a:rPr lang="zh-CN" altLang="en-US" sz="28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" altLang="zh-CN" sz="2800" dirty="0">
                <a:latin typeface="Times New Roman" panose="02020603050405020304" charset="0"/>
                <a:cs typeface="Times New Roman" panose="02020603050405020304" charset="0"/>
              </a:rPr>
              <a:t>Octave Convolution</a:t>
            </a:r>
            <a:r>
              <a:rPr lang="zh-CN" altLang="en-US" sz="28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2800" dirty="0">
                <a:latin typeface="Times New Roman" panose="02020603050405020304" charset="0"/>
                <a:cs typeface="Times New Roman" panose="02020603050405020304" charset="0"/>
              </a:rPr>
              <a:t>(</a:t>
            </a:r>
            <a:r>
              <a:rPr lang="en-US" altLang="zh-CN" sz="2800" dirty="0" err="1">
                <a:latin typeface="Times New Roman" panose="02020603050405020304" charset="0"/>
                <a:cs typeface="Times New Roman" panose="02020603050405020304" charset="0"/>
              </a:rPr>
              <a:t>gOctConv</a:t>
            </a:r>
            <a:r>
              <a:rPr lang="en-US" altLang="zh-CN" sz="2800" dirty="0">
                <a:latin typeface="Times New Roman" panose="02020603050405020304" charset="0"/>
                <a:cs typeface="Times New Roman" panose="02020603050405020304" charset="0"/>
              </a:rPr>
              <a:t>)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B6D1DAB-CFA5-A74D-90C0-318025DA95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065" y="3214275"/>
            <a:ext cx="8968178" cy="2923692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F6291E99-4CAC-CD4B-94FC-469CB4EC3B88}"/>
              </a:ext>
            </a:extLst>
          </p:cNvPr>
          <p:cNvSpPr txBox="1"/>
          <p:nvPr/>
        </p:nvSpPr>
        <p:spPr>
          <a:xfrm>
            <a:off x="310978" y="1805448"/>
            <a:ext cx="112518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</a:t>
            </a:r>
            <a:r>
              <a:rPr kumimoji="1" lang="en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﻿Arbitrary numbers of input and output scales is available</a:t>
            </a:r>
          </a:p>
          <a:p>
            <a:r>
              <a:rPr kumimoji="1"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</a:t>
            </a:r>
            <a:r>
              <a:rPr kumimoji="1" lang="en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</a:t>
            </a:r>
            <a:r>
              <a:rPr kumimoji="1" lang="en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gOctConv</a:t>
            </a:r>
            <a:r>
              <a:rPr kumimoji="1" lang="en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can also process cross-stages features with arbitrary scales from the feature</a:t>
            </a:r>
            <a:r>
              <a:rPr kumimoji="1"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kumimoji="1" lang="en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xtractor</a:t>
            </a:r>
            <a:endParaRPr kumimoji="1" lang="en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</a:t>
            </a:r>
            <a:r>
              <a:rPr kumimoji="1" lang="en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﻿Cross-scales</a:t>
            </a:r>
            <a:r>
              <a:rPr kumimoji="1"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 interaction can be turned off to support a large complexity flexibility</a:t>
            </a:r>
            <a:endParaRPr kumimoji="1"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22111138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 txBox="1">
            <a:spLocks/>
          </p:cNvSpPr>
          <p:nvPr/>
        </p:nvSpPr>
        <p:spPr>
          <a:xfrm>
            <a:off x="310978" y="8964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</a:rPr>
              <a:t>Method 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4871598-9B24-FC4A-AACB-1345D5BDD304}"/>
              </a:ext>
            </a:extLst>
          </p:cNvPr>
          <p:cNvSpPr txBox="1"/>
          <p:nvPr/>
        </p:nvSpPr>
        <p:spPr>
          <a:xfrm>
            <a:off x="310978" y="1124774"/>
            <a:ext cx="12160838" cy="661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>
                <a:latin typeface="Times New Roman" panose="02020603050405020304" charset="0"/>
                <a:cs typeface="Times New Roman" panose="02020603050405020304" charset="0"/>
              </a:rPr>
              <a:t>Network</a:t>
            </a:r>
            <a:r>
              <a:rPr lang="zh-CN" altLang="en-US" sz="28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2800" dirty="0">
                <a:latin typeface="Times New Roman" panose="02020603050405020304" charset="0"/>
                <a:cs typeface="Times New Roman" panose="02020603050405020304" charset="0"/>
              </a:rPr>
              <a:t>architecture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5C0505E-54EA-DA42-B2E1-B77B1286F3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349" y="2627363"/>
            <a:ext cx="11417300" cy="40132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E18C2D49-FF13-6D4A-BF45-40C49731DF96}"/>
              </a:ext>
            </a:extLst>
          </p:cNvPr>
          <p:cNvSpPr/>
          <p:nvPr/>
        </p:nvSpPr>
        <p:spPr>
          <a:xfrm>
            <a:off x="387349" y="2187533"/>
            <a:ext cx="358784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﻿Cross-stages Fusion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multi-stage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0334AD5-FFCB-FD47-ABFD-0845259D003D}"/>
              </a:ext>
            </a:extLst>
          </p:cNvPr>
          <p:cNvSpPr/>
          <p:nvPr/>
        </p:nvSpPr>
        <p:spPr>
          <a:xfrm>
            <a:off x="387349" y="1785981"/>
            <a:ext cx="41681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﻿In-layer Multi-scale Block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multi-scale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05528703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 txBox="1">
            <a:spLocks/>
          </p:cNvSpPr>
          <p:nvPr/>
        </p:nvSpPr>
        <p:spPr>
          <a:xfrm>
            <a:off x="310978" y="8964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</a:rPr>
              <a:t>Method 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4871598-9B24-FC4A-AACB-1345D5BDD304}"/>
              </a:ext>
            </a:extLst>
          </p:cNvPr>
          <p:cNvSpPr txBox="1"/>
          <p:nvPr/>
        </p:nvSpPr>
        <p:spPr>
          <a:xfrm>
            <a:off x="310978" y="1124774"/>
            <a:ext cx="12160838" cy="669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>
                <a:latin typeface="Times New Roman" panose="02020603050405020304" charset="0"/>
                <a:cs typeface="Times New Roman" panose="02020603050405020304" charset="0"/>
              </a:rPr>
              <a:t>﻿Learnable Channels for </a:t>
            </a:r>
            <a:r>
              <a:rPr lang="en-US" altLang="zh-CN" sz="2800" dirty="0" err="1">
                <a:latin typeface="Times New Roman" panose="02020603050405020304" charset="0"/>
                <a:cs typeface="Times New Roman" panose="02020603050405020304" charset="0"/>
              </a:rPr>
              <a:t>gOctConv</a:t>
            </a:r>
            <a:endParaRPr lang="en-US" altLang="zh-CN" sz="28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A17F83F-1EE7-3C49-951B-4146E74C04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000"/>
          <a:stretch/>
        </p:blipFill>
        <p:spPr>
          <a:xfrm>
            <a:off x="3187124" y="2050734"/>
            <a:ext cx="5397243" cy="3269187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95F1B48F-90D5-0640-9CB9-4768EEC473FF}"/>
              </a:ext>
            </a:extLst>
          </p:cNvPr>
          <p:cNvSpPr/>
          <p:nvPr/>
        </p:nvSpPr>
        <p:spPr>
          <a:xfrm>
            <a:off x="310978" y="5576339"/>
            <a:ext cx="1163236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﻿Ruan reveals that channels with diverse outputs are more likely to contain noise, leading to biased representation for subsequent filters.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11806557"/>
      </p:ext>
    </p:extLst>
  </p:cSld>
  <p:clrMapOvr>
    <a:masterClrMapping/>
  </p:clrMapOvr>
  <p:transition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custom"/>
  <p:tag name="KSO_WM_TEMPLATE_INDEX" val="2018455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4553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4553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4553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4553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4553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4553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4553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4553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455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custom"/>
  <p:tag name="KSO_WM_TEMPLATE_INDEX" val="2018455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OPIC_DEFAULT" val="1"/>
  <p:tag name="KSO_WM_TEMPLATE_JOB_ID" val="2"/>
  <p:tag name="KSO_WM_TEMPLATE_SCENE_ID" val="1"/>
  <p:tag name="KSO_WM_TEMPLATE_OUTLINE_ID" val="15"/>
  <p:tag name="KSO_WM_TEMPLATE_TOPIC_ID" val="2869567"/>
  <p:tag name="KSO_WM_BEAUTIFY_FLAG" val="#wm#"/>
  <p:tag name="KSO_WM_TAG_VERSION" val="1.0"/>
  <p:tag name="KSO_WM_TEMPLATE_INDEX" val="20184553"/>
  <p:tag name="KSO_WM_TEMPLATE_CATEGORY" val="custom"/>
  <p:tag name="KSO_WM_TEMPLATE_THUMBS_INDEX" val="1、6、10、14、20、26、27、28、29、3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SUBTYPE" val="pureTxt"/>
  <p:tag name="KSO_WM_TEMPLATE_TOPIC_DEFAULT" val="1"/>
  <p:tag name="KSO_WM_TEMPLATE_JOB_ID" val="2"/>
  <p:tag name="KSO_WM_TEMPLATE_SCENE_ID" val="1"/>
  <p:tag name="KSO_WM_TEMPLATE_OUTLINE_ID" val="15"/>
  <p:tag name="KSO_WM_TEMPLATE_TOPIC_ID" val="2869567"/>
  <p:tag name="KSO_WM_SLIDE_SIZE" val="828*343"/>
  <p:tag name="KSO_WM_SLIDE_POSITION" val="66*144"/>
  <p:tag name="KSO_WM_BEAUTIFY_FLAG" val="#wm#"/>
  <p:tag name="KSO_WM_SLIDE_TYPE" val="title"/>
  <p:tag name="KSO_WM_SLIDE_LAYOUT_CNT" val="1_1"/>
  <p:tag name="KSO_WM_SLIDE_LAYOUT" val="a_b"/>
  <p:tag name="KSO_WM_SLIDE_ITEM_CNT" val="2"/>
  <p:tag name="KSO_WM_SLIDE_INDEX" val="1"/>
  <p:tag name="KSO_WM_SLIDE_ID" val="custom20184553_1"/>
  <p:tag name="KSO_WM_TAG_VERSION" val="1.0"/>
  <p:tag name="KSO_WM_TEMPLATE_INDEX" val="20184553"/>
  <p:tag name="KSO_WM_TEMPLATE_CATEGORY" val="custom"/>
  <p:tag name="KSO_WM_TEMPLATE_THUMBS_INDEX" val="1、6、10、14、20、26、27、28、29、3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custom"/>
  <p:tag name="KSO_WM_TEMPLATE_INDEX" val="20184553"/>
  <p:tag name="KSO_WM_UNIT_TYPE" val="a"/>
  <p:tag name="KSO_WM_UNIT_INDEX" val="1"/>
  <p:tag name="KSO_WM_UNIT_ID" val="custom20184553_1*a*1"/>
  <p:tag name="KSO_WM_UNIT_LAYERLEVEL" val="1"/>
  <p:tag name="KSO_WM_UNIT_VALUE" val="10"/>
  <p:tag name="KSO_WM_UNIT_ISCONTENTSTITLE" val="0"/>
  <p:tag name="KSO_WM_UNIT_HIGHLIGHT" val="0"/>
  <p:tag name="KSO_WM_UNIT_COMPATIBLE" val="0"/>
  <p:tag name="KSO_WM_UNIT_CLEAR" val="0"/>
  <p:tag name="KSO_WM_BEAUTIFY_FLAG" val="#wm#"/>
  <p:tag name="KSO_WM_UNIT_PRESET_TEXT" val="空白演示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455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4553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4553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4553"/>
</p:tagLst>
</file>

<file path=ppt/theme/theme1.xml><?xml version="1.0" encoding="utf-8"?>
<a:theme xmlns:a="http://schemas.openxmlformats.org/drawingml/2006/main" name="Office 主题">
  <a:themeElements>
    <a:clrScheme name="自定义 214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61</Words>
  <Application>Microsoft Macintosh PowerPoint</Application>
  <PresentationFormat>宽屏</PresentationFormat>
  <Paragraphs>48</Paragraphs>
  <Slides>15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0" baseType="lpstr">
      <vt:lpstr>黑体</vt:lpstr>
      <vt:lpstr>Arial</vt:lpstr>
      <vt:lpstr>Calibri</vt:lpstr>
      <vt:lpstr>Times New Roman</vt:lpstr>
      <vt:lpstr>Office 主题</vt:lpstr>
      <vt:lpstr>﻿﻿ ﻿Highly Efficient Salient Object Detection with 100K Parameters</vt:lpstr>
      <vt:lpstr>Salient detection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73</cp:revision>
  <dcterms:created xsi:type="dcterms:W3CDTF">2018-03-01T02:03:00Z</dcterms:created>
  <dcterms:modified xsi:type="dcterms:W3CDTF">2020-07-18T12:57:13Z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2052-10.1.0.7400</vt:lpwstr>
  </property>
</Properties>
</file>